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39c8da2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39c8da2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39c8da2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39c8da2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3c1b4230d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3c1b4230d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37a7497a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37a7497a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Your analysis should reflect on the development of your project. This may include discussing the organization of your code, the classes you defined, or possible areas for improvement. By providing this analysis, you can demonstrate your expertise and thoughtfulness as a developer.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3c1b4230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3c1b4230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37a7497af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37a7497a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3c1b4230d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3c1b4230d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37a7497a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37a7497a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37a7497a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637a7497a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introduction should clearly explain your project and your motivation for creating it. This will help your audience understand the context of your work and why it is important. You should strive to be clear and concise in your delivery to maximize the impact of your message.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639c8da2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639c8da2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3c1b4230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63c1b423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3c1b4230d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3c1b4230d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3b72ab2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3b72ab2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3c1b4230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63c1b4230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3c1b4230d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3c1b4230d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4.jp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jpg"/><Relationship Id="rId5" Type="http://schemas.openxmlformats.org/officeDocument/2006/relationships/image" Target="../media/image3.jpg"/><Relationship Id="rId6"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jpg"/><Relationship Id="rId4" Type="http://schemas.openxmlformats.org/officeDocument/2006/relationships/image" Target="../media/image15.jp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Final Project ICSDS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Ramish </a:t>
            </a:r>
            <a:r>
              <a:rPr lang="en" sz="2000"/>
              <a:t>(mrj8522)</a:t>
            </a:r>
            <a:r>
              <a:rPr lang="en" sz="2400"/>
              <a:t>, Iris </a:t>
            </a:r>
            <a:r>
              <a:rPr lang="en" sz="2000"/>
              <a:t>(il2282),</a:t>
            </a:r>
            <a:r>
              <a:rPr lang="en" sz="2400"/>
              <a:t> Jo </a:t>
            </a:r>
            <a:r>
              <a:rPr lang="en" sz="2000"/>
              <a:t>(ajt9668)</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Fernet Encryption</a:t>
            </a:r>
            <a:endParaRPr/>
          </a:p>
        </p:txBody>
      </p:sp>
      <p:sp>
        <p:nvSpPr>
          <p:cNvPr id="134" name="Google Shape;134;p22"/>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a:solidFill>
                  <a:schemeClr val="dk1"/>
                </a:solidFill>
              </a:rPr>
              <a:t>Symmetric Encryption</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U</a:t>
            </a:r>
            <a:r>
              <a:rPr lang="en">
                <a:solidFill>
                  <a:schemeClr val="dk1"/>
                </a:solidFill>
              </a:rPr>
              <a:t>ses the same key to both encrypt and decrypt the original message.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Both parties need a shared symmetric key to set up a secure channel.</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35" name="Google Shape;135;p22"/>
          <p:cNvPicPr preferRelativeResize="0"/>
          <p:nvPr/>
        </p:nvPicPr>
        <p:blipFill>
          <a:blip r:embed="rId3">
            <a:alphaModFix/>
          </a:blip>
          <a:stretch>
            <a:fillRect/>
          </a:stretch>
        </p:blipFill>
        <p:spPr>
          <a:xfrm>
            <a:off x="4627650" y="1445275"/>
            <a:ext cx="4267201" cy="233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Fernet Encryption</a:t>
            </a:r>
            <a:endParaRPr/>
          </a:p>
        </p:txBody>
      </p:sp>
      <p:sp>
        <p:nvSpPr>
          <p:cNvPr id="141" name="Google Shape;141;p2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1000"/>
              </a:spcBef>
              <a:spcAft>
                <a:spcPts val="0"/>
              </a:spcAft>
              <a:buNone/>
            </a:pPr>
            <a:r>
              <a:rPr lang="en">
                <a:solidFill>
                  <a:schemeClr val="dk1"/>
                </a:solidFill>
              </a:rPr>
              <a:t>Authenticated Encryption:</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Ensures the integrity and authenticity of the encrypted data.</a:t>
            </a:r>
            <a:endParaRPr>
              <a:solidFill>
                <a:schemeClr val="dk1"/>
              </a:solidFill>
            </a:endParaRPr>
          </a:p>
          <a:p>
            <a:pPr indent="-342900" lvl="0" marL="457200" rtl="0" algn="l">
              <a:spcBef>
                <a:spcPts val="1200"/>
              </a:spcBef>
              <a:spcAft>
                <a:spcPts val="1200"/>
              </a:spcAft>
              <a:buClr>
                <a:schemeClr val="dk1"/>
              </a:buClr>
              <a:buSzPts val="1800"/>
              <a:buChar char="●"/>
            </a:pPr>
            <a:r>
              <a:rPr lang="en">
                <a:solidFill>
                  <a:schemeClr val="dk1"/>
                </a:solidFill>
              </a:rPr>
              <a:t>Includes a tag that allows the recipient to verify that the data has not been tampered with</a:t>
            </a:r>
            <a:endParaRPr>
              <a:solidFill>
                <a:schemeClr val="dk1"/>
              </a:solidFill>
            </a:endParaRPr>
          </a:p>
        </p:txBody>
      </p:sp>
      <p:pic>
        <p:nvPicPr>
          <p:cNvPr id="142" name="Google Shape;142;p23"/>
          <p:cNvPicPr preferRelativeResize="0"/>
          <p:nvPr/>
        </p:nvPicPr>
        <p:blipFill rotWithShape="1">
          <a:blip r:embed="rId3">
            <a:alphaModFix/>
          </a:blip>
          <a:srcRect b="8214" l="41094" r="4997" t="71118"/>
          <a:stretch/>
        </p:blipFill>
        <p:spPr>
          <a:xfrm>
            <a:off x="4389450" y="511650"/>
            <a:ext cx="4376023" cy="1292627"/>
          </a:xfrm>
          <a:prstGeom prst="rect">
            <a:avLst/>
          </a:prstGeom>
          <a:noFill/>
          <a:ln>
            <a:noFill/>
          </a:ln>
        </p:spPr>
      </p:pic>
      <p:sp>
        <p:nvSpPr>
          <p:cNvPr id="143" name="Google Shape;143;p23"/>
          <p:cNvSpPr txBox="1"/>
          <p:nvPr/>
        </p:nvSpPr>
        <p:spPr>
          <a:xfrm>
            <a:off x="5702213" y="1651875"/>
            <a:ext cx="17505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Whatsapp</a:t>
            </a:r>
            <a:r>
              <a:rPr lang="en" sz="1800">
                <a:solidFill>
                  <a:schemeClr val="lt2"/>
                </a:solidFill>
              </a:rPr>
              <a:t> </a:t>
            </a:r>
            <a:endParaRPr sz="1800">
              <a:solidFill>
                <a:schemeClr val="lt2"/>
              </a:solidFill>
            </a:endParaRPr>
          </a:p>
        </p:txBody>
      </p:sp>
      <p:sp>
        <p:nvSpPr>
          <p:cNvPr id="144" name="Google Shape;144;p23"/>
          <p:cNvSpPr/>
          <p:nvPr/>
        </p:nvSpPr>
        <p:spPr>
          <a:xfrm>
            <a:off x="5937925" y="848275"/>
            <a:ext cx="1023300" cy="22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5" name="Google Shape;145;p23"/>
          <p:cNvPicPr preferRelativeResize="0"/>
          <p:nvPr/>
        </p:nvPicPr>
        <p:blipFill rotWithShape="1">
          <a:blip r:embed="rId4">
            <a:alphaModFix/>
          </a:blip>
          <a:srcRect b="0" l="0" r="0" t="49912"/>
          <a:stretch/>
        </p:blipFill>
        <p:spPr>
          <a:xfrm>
            <a:off x="4497137" y="2276150"/>
            <a:ext cx="4160676" cy="2371526"/>
          </a:xfrm>
          <a:prstGeom prst="rect">
            <a:avLst/>
          </a:prstGeom>
          <a:noFill/>
          <a:ln>
            <a:noFill/>
          </a:ln>
        </p:spPr>
      </p:pic>
      <p:sp>
        <p:nvSpPr>
          <p:cNvPr id="146" name="Google Shape;146;p23"/>
          <p:cNvSpPr/>
          <p:nvPr/>
        </p:nvSpPr>
        <p:spPr>
          <a:xfrm>
            <a:off x="5841300" y="2487350"/>
            <a:ext cx="2070900" cy="37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 name="Google Shape;147;p23"/>
          <p:cNvSpPr txBox="1"/>
          <p:nvPr/>
        </p:nvSpPr>
        <p:spPr>
          <a:xfrm>
            <a:off x="5702213" y="4212650"/>
            <a:ext cx="17505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lt2"/>
                </a:solidFill>
              </a:rPr>
              <a:t>Our Chat System</a:t>
            </a:r>
            <a:r>
              <a:rPr lang="en" sz="1800">
                <a:solidFill>
                  <a:schemeClr val="lt2"/>
                </a:solidFill>
              </a:rPr>
              <a:t> </a:t>
            </a:r>
            <a:endParaRPr sz="18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Chat System Demonstration</a:t>
            </a:r>
            <a:endParaRPr/>
          </a:p>
        </p:txBody>
      </p:sp>
      <p:sp>
        <p:nvSpPr>
          <p:cNvPr id="153" name="Google Shape;15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59" name="Google Shape;159;p25"/>
          <p:cNvSpPr txBox="1"/>
          <p:nvPr>
            <p:ph idx="1" type="body"/>
          </p:nvPr>
        </p:nvSpPr>
        <p:spPr>
          <a:xfrm>
            <a:off x="311700" y="611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Making the code more modular and readable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 more </a:t>
            </a:r>
            <a:r>
              <a:rPr lang="en">
                <a:solidFill>
                  <a:schemeClr val="dk1"/>
                </a:solidFill>
              </a:rPr>
              <a:t>emojis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 more game options for people to play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 a speak-to-chat feature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Hit Enter instead of actual clicking on send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 filter in the chat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Adding an option to change the background of the chatroom</a:t>
            </a:r>
            <a:endParaRPr>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65" name="Google Shape;16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GUI</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Whenever a user sent a message, the menu would reprint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If one person sent a message, it would not show up in their chatroom, only to the person they sent it to.</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Button formatting since we added additional buttons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Snake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First snake game could not work with tkinter, so rewrote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Figure out what implement server options snake can use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Implement Score</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171" name="Google Shape;17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Each component will be evaluated based on the following criteria (clearance, impressiveness, and relevance to the project): </a:t>
            </a:r>
            <a:endParaRPr/>
          </a:p>
          <a:p>
            <a:pPr indent="0" lvl="0" marL="0" rtl="0" algn="l">
              <a:spcBef>
                <a:spcPts val="1200"/>
              </a:spcBef>
              <a:spcAft>
                <a:spcPts val="0"/>
              </a:spcAft>
              <a:buNone/>
            </a:pPr>
            <a:r>
              <a:rPr lang="en"/>
              <a:t>Clearance: how easy it is to understand your presentation </a:t>
            </a:r>
            <a:endParaRPr/>
          </a:p>
          <a:p>
            <a:pPr indent="0" lvl="0" marL="0" rtl="0" algn="l">
              <a:spcBef>
                <a:spcPts val="1200"/>
              </a:spcBef>
              <a:spcAft>
                <a:spcPts val="0"/>
              </a:spcAft>
              <a:buNone/>
            </a:pPr>
            <a:r>
              <a:rPr lang="en"/>
              <a:t>Impressiveness: how well you showcase your skills and expertise </a:t>
            </a:r>
            <a:endParaRPr/>
          </a:p>
          <a:p>
            <a:pPr indent="0" lvl="0" marL="0" rtl="0" algn="l">
              <a:spcBef>
                <a:spcPts val="1200"/>
              </a:spcBef>
              <a:spcAft>
                <a:spcPts val="0"/>
              </a:spcAft>
              <a:buNone/>
            </a:pPr>
            <a:r>
              <a:rPr lang="en"/>
              <a:t>Relevance: how well your presentation aligns with the objectives of your project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1" name="Google Shape;61;p14"/>
          <p:cNvSpPr txBox="1"/>
          <p:nvPr>
            <p:ph idx="1" type="body"/>
          </p:nvPr>
        </p:nvSpPr>
        <p:spPr>
          <a:xfrm>
            <a:off x="311700" y="1152475"/>
            <a:ext cx="28905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Introduction </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Discussion </a:t>
            </a:r>
            <a:endParaRPr>
              <a:solidFill>
                <a:schemeClr val="dk1"/>
              </a:solidFill>
            </a:endParaRPr>
          </a:p>
          <a:p>
            <a:pPr indent="-317500" lvl="1" marL="914400" rtl="0" algn="l">
              <a:spcBef>
                <a:spcPts val="1000"/>
              </a:spcBef>
              <a:spcAft>
                <a:spcPts val="0"/>
              </a:spcAft>
              <a:buClr>
                <a:schemeClr val="dk1"/>
              </a:buClr>
              <a:buSzPts val="1400"/>
              <a:buChar char="○"/>
            </a:pPr>
            <a:r>
              <a:rPr lang="en">
                <a:solidFill>
                  <a:schemeClr val="dk1"/>
                </a:solidFill>
              </a:rPr>
              <a:t>Topics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Demo of the App </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Analysis </a:t>
            </a:r>
            <a:endParaRPr>
              <a:solidFill>
                <a:schemeClr val="dk1"/>
              </a:solidFill>
            </a:endParaRPr>
          </a:p>
          <a:p>
            <a:pPr indent="0" lvl="0" marL="0" rtl="0" algn="l">
              <a:spcBef>
                <a:spcPts val="100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6725985" y="1076162"/>
            <a:ext cx="1305900" cy="1357200"/>
          </a:xfrm>
          <a:prstGeom prst="snip1Rect">
            <a:avLst>
              <a:gd fmla="val 0" name="adj"/>
            </a:avLst>
          </a:prstGeom>
          <a:noFill/>
          <a:ln>
            <a:noFill/>
          </a:ln>
        </p:spPr>
      </p:pic>
      <p:pic>
        <p:nvPicPr>
          <p:cNvPr id="63" name="Google Shape;63;p14"/>
          <p:cNvPicPr preferRelativeResize="0"/>
          <p:nvPr/>
        </p:nvPicPr>
        <p:blipFill rotWithShape="1">
          <a:blip r:embed="rId4">
            <a:alphaModFix/>
          </a:blip>
          <a:srcRect b="20213" l="8998" r="16574" t="20213"/>
          <a:stretch/>
        </p:blipFill>
        <p:spPr>
          <a:xfrm>
            <a:off x="5188511" y="2740759"/>
            <a:ext cx="1410900" cy="1461000"/>
          </a:xfrm>
          <a:prstGeom prst="snip1Rect">
            <a:avLst>
              <a:gd fmla="val 0" name="adj"/>
            </a:avLst>
          </a:prstGeom>
          <a:noFill/>
          <a:ln>
            <a:noFill/>
          </a:ln>
        </p:spPr>
      </p:pic>
      <p:pic>
        <p:nvPicPr>
          <p:cNvPr id="64" name="Google Shape;64;p14"/>
          <p:cNvPicPr preferRelativeResize="0"/>
          <p:nvPr/>
        </p:nvPicPr>
        <p:blipFill>
          <a:blip r:embed="rId5">
            <a:alphaModFix/>
          </a:blip>
          <a:stretch>
            <a:fillRect/>
          </a:stretch>
        </p:blipFill>
        <p:spPr>
          <a:xfrm>
            <a:off x="3655800" y="1076160"/>
            <a:ext cx="1410889" cy="1357353"/>
          </a:xfrm>
          <a:prstGeom prst="rect">
            <a:avLst/>
          </a:prstGeom>
          <a:noFill/>
          <a:ln>
            <a:noFill/>
          </a:ln>
        </p:spPr>
      </p:pic>
      <p:sp>
        <p:nvSpPr>
          <p:cNvPr id="65" name="Google Shape;65;p14"/>
          <p:cNvSpPr txBox="1"/>
          <p:nvPr/>
        </p:nvSpPr>
        <p:spPr>
          <a:xfrm>
            <a:off x="3766194" y="2449639"/>
            <a:ext cx="11901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Ramish Jalil</a:t>
            </a:r>
            <a:endParaRPr>
              <a:solidFill>
                <a:schemeClr val="lt2"/>
              </a:solidFill>
            </a:endParaRPr>
          </a:p>
        </p:txBody>
      </p:sp>
      <p:sp>
        <p:nvSpPr>
          <p:cNvPr id="66" name="Google Shape;66;p14"/>
          <p:cNvSpPr txBox="1"/>
          <p:nvPr/>
        </p:nvSpPr>
        <p:spPr>
          <a:xfrm>
            <a:off x="5298903" y="4182290"/>
            <a:ext cx="1190100" cy="4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Iris Liu</a:t>
            </a:r>
            <a:endParaRPr>
              <a:solidFill>
                <a:schemeClr val="lt2"/>
              </a:solidFill>
            </a:endParaRPr>
          </a:p>
        </p:txBody>
      </p:sp>
      <p:sp>
        <p:nvSpPr>
          <p:cNvPr id="67" name="Google Shape;67;p14"/>
          <p:cNvSpPr txBox="1"/>
          <p:nvPr/>
        </p:nvSpPr>
        <p:spPr>
          <a:xfrm>
            <a:off x="6783929" y="2449639"/>
            <a:ext cx="11901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Jo Tran</a:t>
            </a:r>
            <a:endParaRPr>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what we did</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chemeClr val="dk1"/>
              </a:buClr>
              <a:buSzPct val="100000"/>
              <a:buAutoNum type="arabicPeriod"/>
            </a:pPr>
            <a:r>
              <a:rPr lang="en">
                <a:solidFill>
                  <a:schemeClr val="dk1"/>
                </a:solidFill>
              </a:rPr>
              <a:t>Our GUI</a:t>
            </a:r>
            <a:endParaRPr>
              <a:solidFill>
                <a:schemeClr val="dk1"/>
              </a:solidFill>
            </a:endParaRPr>
          </a:p>
          <a:p>
            <a:pPr indent="-310832" lvl="1" marL="914400" rtl="0" algn="l">
              <a:spcBef>
                <a:spcPts val="1000"/>
              </a:spcBef>
              <a:spcAft>
                <a:spcPts val="0"/>
              </a:spcAft>
              <a:buClr>
                <a:schemeClr val="dk1"/>
              </a:buClr>
              <a:buSzPct val="100000"/>
              <a:buAutoNum type="alphaLcPeriod"/>
            </a:pPr>
            <a:r>
              <a:rPr lang="en">
                <a:solidFill>
                  <a:schemeClr val="dk1"/>
                </a:solidFill>
              </a:rPr>
              <a:t>Inserted background image</a:t>
            </a:r>
            <a:endParaRPr>
              <a:solidFill>
                <a:schemeClr val="dk1"/>
              </a:solidFill>
            </a:endParaRPr>
          </a:p>
          <a:p>
            <a:pPr indent="-310832" lvl="1" marL="914400" rtl="0" algn="l">
              <a:spcBef>
                <a:spcPts val="1000"/>
              </a:spcBef>
              <a:spcAft>
                <a:spcPts val="0"/>
              </a:spcAft>
              <a:buClr>
                <a:schemeClr val="dk1"/>
              </a:buClr>
              <a:buSzPct val="100000"/>
              <a:buAutoNum type="alphaLcPeriod"/>
            </a:pPr>
            <a:r>
              <a:rPr lang="en">
                <a:solidFill>
                  <a:schemeClr val="dk1"/>
                </a:solidFill>
              </a:rPr>
              <a:t>Added Emoji Library</a:t>
            </a:r>
            <a:endParaRPr>
              <a:solidFill>
                <a:schemeClr val="dk1"/>
              </a:solidFill>
            </a:endParaRPr>
          </a:p>
          <a:p>
            <a:pPr indent="-310832" lvl="1" marL="914400" rtl="0" algn="l">
              <a:spcBef>
                <a:spcPts val="1000"/>
              </a:spcBef>
              <a:spcAft>
                <a:spcPts val="0"/>
              </a:spcAft>
              <a:buClr>
                <a:schemeClr val="dk1"/>
              </a:buClr>
              <a:buSzPct val="100000"/>
              <a:buAutoNum type="alphaLcPeriod"/>
            </a:pPr>
            <a:r>
              <a:rPr lang="en">
                <a:solidFill>
                  <a:schemeClr val="dk1"/>
                </a:solidFill>
              </a:rPr>
              <a:t>Added Game button</a:t>
            </a:r>
            <a:endParaRPr>
              <a:solidFill>
                <a:schemeClr val="dk1"/>
              </a:solidFill>
            </a:endParaRPr>
          </a:p>
          <a:p>
            <a:pPr indent="-334327" lvl="0" marL="457200" rtl="0" algn="l">
              <a:spcBef>
                <a:spcPts val="1000"/>
              </a:spcBef>
              <a:spcAft>
                <a:spcPts val="0"/>
              </a:spcAft>
              <a:buClr>
                <a:schemeClr val="dk1"/>
              </a:buClr>
              <a:buSzPct val="100000"/>
              <a:buAutoNum type="arabicPeriod"/>
            </a:pPr>
            <a:r>
              <a:rPr lang="en">
                <a:solidFill>
                  <a:schemeClr val="dk1"/>
                </a:solidFill>
              </a:rPr>
              <a:t>Game</a:t>
            </a:r>
            <a:endParaRPr>
              <a:solidFill>
                <a:schemeClr val="dk1"/>
              </a:solidFill>
            </a:endParaRPr>
          </a:p>
          <a:p>
            <a:pPr indent="-310832" lvl="1" marL="914400" rtl="0" algn="l">
              <a:spcBef>
                <a:spcPts val="1000"/>
              </a:spcBef>
              <a:spcAft>
                <a:spcPts val="0"/>
              </a:spcAft>
              <a:buClr>
                <a:schemeClr val="dk1"/>
              </a:buClr>
              <a:buSzPct val="100000"/>
              <a:buAutoNum type="alphaLcPeriod"/>
            </a:pPr>
            <a:r>
              <a:rPr lang="en">
                <a:solidFill>
                  <a:schemeClr val="dk1"/>
                </a:solidFill>
              </a:rPr>
              <a:t>Added sound </a:t>
            </a:r>
            <a:endParaRPr>
              <a:solidFill>
                <a:schemeClr val="dk1"/>
              </a:solidFill>
            </a:endParaRPr>
          </a:p>
          <a:p>
            <a:pPr indent="-310832" lvl="1" marL="914400" rtl="0" algn="l">
              <a:spcBef>
                <a:spcPts val="1000"/>
              </a:spcBef>
              <a:spcAft>
                <a:spcPts val="0"/>
              </a:spcAft>
              <a:buClr>
                <a:schemeClr val="dk1"/>
              </a:buClr>
              <a:buSzPct val="100000"/>
              <a:buAutoNum type="alphaLcPeriod"/>
            </a:pPr>
            <a:r>
              <a:rPr lang="en">
                <a:solidFill>
                  <a:schemeClr val="dk1"/>
                </a:solidFill>
              </a:rPr>
              <a:t>Send highscore feature</a:t>
            </a:r>
            <a:endParaRPr>
              <a:solidFill>
                <a:schemeClr val="dk1"/>
              </a:solidFill>
            </a:endParaRPr>
          </a:p>
          <a:p>
            <a:pPr indent="-334327" lvl="0" marL="457200" rtl="0" algn="l">
              <a:spcBef>
                <a:spcPts val="1000"/>
              </a:spcBef>
              <a:spcAft>
                <a:spcPts val="0"/>
              </a:spcAft>
              <a:buClr>
                <a:schemeClr val="dk1"/>
              </a:buClr>
              <a:buSzPct val="100000"/>
              <a:buAutoNum type="arabicPeriod"/>
            </a:pPr>
            <a:r>
              <a:rPr lang="en">
                <a:solidFill>
                  <a:schemeClr val="dk1"/>
                </a:solidFill>
              </a:rPr>
              <a:t>Encryption</a:t>
            </a:r>
            <a:endParaRPr>
              <a:solidFill>
                <a:schemeClr val="dk1"/>
              </a:solidFill>
            </a:endParaRPr>
          </a:p>
          <a:p>
            <a:pPr indent="-310832" lvl="1" marL="914400" rtl="0" algn="l">
              <a:spcBef>
                <a:spcPts val="1000"/>
              </a:spcBef>
              <a:spcAft>
                <a:spcPts val="0"/>
              </a:spcAft>
              <a:buClr>
                <a:schemeClr val="dk1"/>
              </a:buClr>
              <a:buSzPct val="100000"/>
              <a:buAutoNum type="alphaLcPeriod"/>
            </a:pPr>
            <a:r>
              <a:rPr lang="en">
                <a:solidFill>
                  <a:schemeClr val="dk1"/>
                </a:solidFill>
              </a:rPr>
              <a:t>Fernet Encryption</a:t>
            </a:r>
            <a:endParaRPr>
              <a:solidFill>
                <a:schemeClr val="dk1"/>
              </a:solidFill>
            </a:endParaRPr>
          </a:p>
          <a:p>
            <a:pPr indent="0" lvl="0" marL="0" rtl="0" algn="l">
              <a:spcBef>
                <a:spcPts val="1000"/>
              </a:spcBef>
              <a:spcAft>
                <a:spcPts val="1000"/>
              </a:spcAft>
              <a:buNone/>
            </a:pPr>
            <a:r>
              <a:t/>
            </a:r>
            <a:endParaRPr/>
          </a:p>
        </p:txBody>
      </p:sp>
      <p:pic>
        <p:nvPicPr>
          <p:cNvPr id="74" name="Google Shape;74;p15"/>
          <p:cNvPicPr preferRelativeResize="0"/>
          <p:nvPr/>
        </p:nvPicPr>
        <p:blipFill>
          <a:blip r:embed="rId3">
            <a:alphaModFix/>
          </a:blip>
          <a:stretch>
            <a:fillRect/>
          </a:stretch>
        </p:blipFill>
        <p:spPr>
          <a:xfrm>
            <a:off x="6257128" y="791700"/>
            <a:ext cx="2430596" cy="1788750"/>
          </a:xfrm>
          <a:prstGeom prst="rect">
            <a:avLst/>
          </a:prstGeom>
          <a:noFill/>
          <a:ln>
            <a:noFill/>
          </a:ln>
        </p:spPr>
      </p:pic>
      <p:pic>
        <p:nvPicPr>
          <p:cNvPr id="75" name="Google Shape;75;p15"/>
          <p:cNvPicPr preferRelativeResize="0"/>
          <p:nvPr/>
        </p:nvPicPr>
        <p:blipFill>
          <a:blip r:embed="rId4">
            <a:alphaModFix/>
          </a:blip>
          <a:stretch>
            <a:fillRect/>
          </a:stretch>
        </p:blipFill>
        <p:spPr>
          <a:xfrm>
            <a:off x="6459425" y="2369825"/>
            <a:ext cx="2327274" cy="2627598"/>
          </a:xfrm>
          <a:prstGeom prst="rect">
            <a:avLst/>
          </a:prstGeom>
          <a:noFill/>
          <a:ln>
            <a:noFill/>
          </a:ln>
        </p:spPr>
      </p:pic>
      <p:pic>
        <p:nvPicPr>
          <p:cNvPr id="76" name="Google Shape;76;p15"/>
          <p:cNvPicPr preferRelativeResize="0"/>
          <p:nvPr/>
        </p:nvPicPr>
        <p:blipFill>
          <a:blip r:embed="rId5">
            <a:alphaModFix/>
          </a:blip>
          <a:stretch>
            <a:fillRect/>
          </a:stretch>
        </p:blipFill>
        <p:spPr>
          <a:xfrm>
            <a:off x="4087150" y="1737387"/>
            <a:ext cx="2372275" cy="2038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Window</a:t>
            </a:r>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AutoNum type="arabicPeriod"/>
            </a:pPr>
            <a:r>
              <a:rPr lang="en">
                <a:solidFill>
                  <a:schemeClr val="dk1"/>
                </a:solidFill>
              </a:rPr>
              <a:t>Commands</a:t>
            </a:r>
            <a:endParaRPr>
              <a:solidFill>
                <a:schemeClr val="dk1"/>
              </a:solidFill>
            </a:endParaRPr>
          </a:p>
          <a:p>
            <a:pPr indent="-317500" lvl="1" marL="914400" rtl="0" algn="l">
              <a:spcBef>
                <a:spcPts val="1000"/>
              </a:spcBef>
              <a:spcAft>
                <a:spcPts val="0"/>
              </a:spcAft>
              <a:buClr>
                <a:schemeClr val="dk1"/>
              </a:buClr>
              <a:buSzPts val="1400"/>
              <a:buAutoNum type="alphaLcPeriod"/>
            </a:pPr>
            <a:r>
              <a:rPr lang="en">
                <a:solidFill>
                  <a:schemeClr val="dk1"/>
                </a:solidFill>
              </a:rPr>
              <a:t>Time</a:t>
            </a:r>
            <a:endParaRPr>
              <a:solidFill>
                <a:schemeClr val="dk1"/>
              </a:solidFill>
            </a:endParaRPr>
          </a:p>
          <a:p>
            <a:pPr indent="-317500" lvl="1" marL="914400" rtl="0" algn="l">
              <a:spcBef>
                <a:spcPts val="1000"/>
              </a:spcBef>
              <a:spcAft>
                <a:spcPts val="0"/>
              </a:spcAft>
              <a:buClr>
                <a:schemeClr val="dk1"/>
              </a:buClr>
              <a:buSzPts val="1400"/>
              <a:buAutoNum type="alphaLcPeriod"/>
            </a:pPr>
            <a:r>
              <a:rPr lang="en">
                <a:solidFill>
                  <a:schemeClr val="dk1"/>
                </a:solidFill>
              </a:rPr>
              <a:t>Poetry</a:t>
            </a:r>
            <a:endParaRPr>
              <a:solidFill>
                <a:schemeClr val="dk1"/>
              </a:solidFill>
            </a:endParaRPr>
          </a:p>
          <a:p>
            <a:pPr indent="-317500" lvl="1" marL="914400" rtl="0" algn="l">
              <a:spcBef>
                <a:spcPts val="1000"/>
              </a:spcBef>
              <a:spcAft>
                <a:spcPts val="0"/>
              </a:spcAft>
              <a:buClr>
                <a:schemeClr val="dk1"/>
              </a:buClr>
              <a:buSzPts val="1400"/>
              <a:buAutoNum type="alphaLcPeriod"/>
            </a:pPr>
            <a:r>
              <a:rPr lang="en">
                <a:solidFill>
                  <a:schemeClr val="dk1"/>
                </a:solidFill>
              </a:rPr>
              <a:t>New: High Score</a:t>
            </a:r>
            <a:endParaRPr>
              <a:solidFill>
                <a:schemeClr val="dk1"/>
              </a:solidFill>
            </a:endParaRPr>
          </a:p>
          <a:p>
            <a:pPr indent="-342900" lvl="0" marL="457200" rtl="0" algn="l">
              <a:spcBef>
                <a:spcPts val="1000"/>
              </a:spcBef>
              <a:spcAft>
                <a:spcPts val="0"/>
              </a:spcAft>
              <a:buClr>
                <a:schemeClr val="dk1"/>
              </a:buClr>
              <a:buSzPts val="1800"/>
              <a:buAutoNum type="arabicPeriod"/>
            </a:pPr>
            <a:r>
              <a:rPr lang="en">
                <a:solidFill>
                  <a:schemeClr val="dk1"/>
                </a:solidFill>
              </a:rPr>
              <a:t>Buttons</a:t>
            </a:r>
            <a:endParaRPr>
              <a:solidFill>
                <a:schemeClr val="dk1"/>
              </a:solidFill>
            </a:endParaRPr>
          </a:p>
          <a:p>
            <a:pPr indent="-317500" lvl="1" marL="914400" rtl="0" algn="l">
              <a:spcBef>
                <a:spcPts val="1000"/>
              </a:spcBef>
              <a:spcAft>
                <a:spcPts val="0"/>
              </a:spcAft>
              <a:buClr>
                <a:schemeClr val="dk1"/>
              </a:buClr>
              <a:buSzPts val="1400"/>
              <a:buAutoNum type="alphaLcPeriod"/>
            </a:pPr>
            <a:r>
              <a:rPr lang="en">
                <a:solidFill>
                  <a:schemeClr val="dk1"/>
                </a:solidFill>
              </a:rPr>
              <a:t>Emoji Library</a:t>
            </a:r>
            <a:endParaRPr>
              <a:solidFill>
                <a:schemeClr val="dk1"/>
              </a:solidFill>
            </a:endParaRPr>
          </a:p>
          <a:p>
            <a:pPr indent="-317500" lvl="1" marL="914400" rtl="0" algn="l">
              <a:spcBef>
                <a:spcPts val="1000"/>
              </a:spcBef>
              <a:spcAft>
                <a:spcPts val="0"/>
              </a:spcAft>
              <a:buClr>
                <a:schemeClr val="dk1"/>
              </a:buClr>
              <a:buSzPts val="1400"/>
              <a:buAutoNum type="alphaLcPeriod"/>
            </a:pPr>
            <a:r>
              <a:rPr lang="en">
                <a:solidFill>
                  <a:schemeClr val="dk1"/>
                </a:solidFill>
              </a:rPr>
              <a:t>Game </a:t>
            </a:r>
            <a:endParaRPr>
              <a:solidFill>
                <a:schemeClr val="dk1"/>
              </a:solidFill>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83" name="Google Shape;83;p16"/>
          <p:cNvPicPr preferRelativeResize="0"/>
          <p:nvPr/>
        </p:nvPicPr>
        <p:blipFill>
          <a:blip r:embed="rId3">
            <a:alphaModFix/>
          </a:blip>
          <a:stretch>
            <a:fillRect/>
          </a:stretch>
        </p:blipFill>
        <p:spPr>
          <a:xfrm>
            <a:off x="4490725" y="3915122"/>
            <a:ext cx="4154576" cy="833625"/>
          </a:xfrm>
          <a:prstGeom prst="rect">
            <a:avLst/>
          </a:prstGeom>
          <a:noFill/>
          <a:ln>
            <a:noFill/>
          </a:ln>
        </p:spPr>
      </p:pic>
      <p:pic>
        <p:nvPicPr>
          <p:cNvPr id="84" name="Google Shape;84;p16"/>
          <p:cNvPicPr preferRelativeResize="0"/>
          <p:nvPr/>
        </p:nvPicPr>
        <p:blipFill>
          <a:blip r:embed="rId4">
            <a:alphaModFix/>
          </a:blip>
          <a:stretch>
            <a:fillRect/>
          </a:stretch>
        </p:blipFill>
        <p:spPr>
          <a:xfrm>
            <a:off x="5186175" y="326400"/>
            <a:ext cx="3459124" cy="3905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Emoji Code</a:t>
            </a:r>
            <a:endParaRPr/>
          </a:p>
        </p:txBody>
      </p:sp>
      <p:pic>
        <p:nvPicPr>
          <p:cNvPr id="90" name="Google Shape;90;p17"/>
          <p:cNvPicPr preferRelativeResize="0"/>
          <p:nvPr/>
        </p:nvPicPr>
        <p:blipFill rotWithShape="1">
          <a:blip r:embed="rId3">
            <a:alphaModFix/>
          </a:blip>
          <a:srcRect b="0" l="8130" r="0" t="0"/>
          <a:stretch/>
        </p:blipFill>
        <p:spPr>
          <a:xfrm>
            <a:off x="4023000" y="2689950"/>
            <a:ext cx="4809300" cy="1934600"/>
          </a:xfrm>
          <a:prstGeom prst="rect">
            <a:avLst/>
          </a:prstGeom>
          <a:noFill/>
          <a:ln>
            <a:noFill/>
          </a:ln>
        </p:spPr>
      </p:pic>
      <p:sp>
        <p:nvSpPr>
          <p:cNvPr id="91" name="Google Shape;91;p17"/>
          <p:cNvSpPr txBox="1"/>
          <p:nvPr/>
        </p:nvSpPr>
        <p:spPr>
          <a:xfrm>
            <a:off x="599700" y="2689950"/>
            <a:ext cx="1706700" cy="8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chat_server.py</a:t>
            </a:r>
            <a:endParaRPr>
              <a:solidFill>
                <a:schemeClr val="dk1"/>
              </a:solidFill>
            </a:endParaRPr>
          </a:p>
        </p:txBody>
      </p:sp>
      <p:pic>
        <p:nvPicPr>
          <p:cNvPr id="92" name="Google Shape;92;p17"/>
          <p:cNvPicPr preferRelativeResize="0"/>
          <p:nvPr/>
        </p:nvPicPr>
        <p:blipFill rotWithShape="1">
          <a:blip r:embed="rId4">
            <a:alphaModFix/>
          </a:blip>
          <a:srcRect b="0" l="9165" r="0" t="0"/>
          <a:stretch/>
        </p:blipFill>
        <p:spPr>
          <a:xfrm>
            <a:off x="4023000" y="1155308"/>
            <a:ext cx="4809302" cy="1416442"/>
          </a:xfrm>
          <a:prstGeom prst="rect">
            <a:avLst/>
          </a:prstGeom>
          <a:noFill/>
          <a:ln>
            <a:noFill/>
          </a:ln>
        </p:spPr>
      </p:pic>
      <p:sp>
        <p:nvSpPr>
          <p:cNvPr id="93" name="Google Shape;93;p17"/>
          <p:cNvSpPr txBox="1"/>
          <p:nvPr/>
        </p:nvSpPr>
        <p:spPr>
          <a:xfrm>
            <a:off x="599700" y="1155300"/>
            <a:ext cx="2790900" cy="8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client_state_machine</a:t>
            </a:r>
            <a:r>
              <a:rPr lang="en">
                <a:solidFill>
                  <a:schemeClr val="dk1"/>
                </a:solidFill>
              </a:rPr>
              <a:t>.py</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idx="1" type="subTitle"/>
          </p:nvPr>
        </p:nvSpPr>
        <p:spPr>
          <a:xfrm>
            <a:off x="311688" y="4497075"/>
            <a:ext cx="8520600" cy="792600"/>
          </a:xfrm>
          <a:prstGeom prst="rect">
            <a:avLst/>
          </a:prstGeom>
        </p:spPr>
        <p:txBody>
          <a:bodyPr anchorCtr="0" anchor="t" bIns="91425" lIns="91425" spcFirstLastPara="1" rIns="91425" wrap="square" tIns="91425">
            <a:normAutofit fontScale="40000" lnSpcReduction="20000"/>
          </a:bodyPr>
          <a:lstStyle/>
          <a:p>
            <a:pPr indent="0" lvl="0" marL="0" rtl="0" algn="ctr">
              <a:spcBef>
                <a:spcPts val="0"/>
              </a:spcBef>
              <a:spcAft>
                <a:spcPts val="0"/>
              </a:spcAft>
              <a:buNone/>
            </a:pPr>
            <a:r>
              <a:rPr lang="en" sz="6750">
                <a:solidFill>
                  <a:schemeClr val="dk1"/>
                </a:solidFill>
              </a:rPr>
              <a:t>Game: Snakes</a:t>
            </a:r>
            <a:endParaRPr sz="6750">
              <a:solidFill>
                <a:schemeClr val="dk1"/>
              </a:solidFill>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99" name="Google Shape;99;p18"/>
          <p:cNvPicPr preferRelativeResize="0"/>
          <p:nvPr/>
        </p:nvPicPr>
        <p:blipFill>
          <a:blip r:embed="rId3">
            <a:alphaModFix/>
          </a:blip>
          <a:stretch>
            <a:fillRect/>
          </a:stretch>
        </p:blipFill>
        <p:spPr>
          <a:xfrm>
            <a:off x="2475863" y="162050"/>
            <a:ext cx="4192275" cy="419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Snakes </a:t>
            </a:r>
            <a:r>
              <a:rPr lang="en"/>
              <a:t>🐍: Audio</a:t>
            </a:r>
            <a:endParaRPr/>
          </a:p>
        </p:txBody>
      </p:sp>
      <p:sp>
        <p:nvSpPr>
          <p:cNvPr id="105" name="Google Shape;105;p19"/>
          <p:cNvSpPr txBox="1"/>
          <p:nvPr>
            <p:ph idx="1" type="body"/>
          </p:nvPr>
        </p:nvSpPr>
        <p:spPr>
          <a:xfrm>
            <a:off x="311700" y="1017725"/>
            <a:ext cx="5066100" cy="1796400"/>
          </a:xfrm>
          <a:prstGeom prst="rect">
            <a:avLst/>
          </a:prstGeom>
        </p:spPr>
        <p:txBody>
          <a:bodyPr anchorCtr="0" anchor="t" bIns="91425" lIns="91425" spcFirstLastPara="1" rIns="91425" wrap="square" tIns="91425">
            <a:normAutofit/>
          </a:bodyPr>
          <a:lstStyle/>
          <a:p>
            <a:pPr indent="0" lvl="0" marL="0" rtl="0" algn="l">
              <a:lnSpc>
                <a:spcPct val="100000"/>
              </a:lnSpc>
              <a:spcBef>
                <a:spcPts val="1000"/>
              </a:spcBef>
              <a:spcAft>
                <a:spcPts val="0"/>
              </a:spcAft>
              <a:buNone/>
            </a:pPr>
            <a:r>
              <a:rPr lang="en" sz="1600">
                <a:solidFill>
                  <a:schemeClr val="dk1"/>
                </a:solidFill>
              </a:rPr>
              <a:t>Improvements:</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Audio</a:t>
            </a:r>
            <a:endParaRPr sz="1600">
              <a:solidFill>
                <a:schemeClr val="dk1"/>
              </a:solidFill>
            </a:endParaRPr>
          </a:p>
          <a:p>
            <a:pPr indent="-304800" lvl="1" marL="914400" rtl="0" algn="l">
              <a:lnSpc>
                <a:spcPct val="100000"/>
              </a:lnSpc>
              <a:spcBef>
                <a:spcPts val="1000"/>
              </a:spcBef>
              <a:spcAft>
                <a:spcPts val="0"/>
              </a:spcAft>
              <a:buClr>
                <a:schemeClr val="dk1"/>
              </a:buClr>
              <a:buSzPts val="1200"/>
              <a:buChar char="-"/>
            </a:pPr>
            <a:r>
              <a:rPr lang="en" sz="1200">
                <a:solidFill>
                  <a:schemeClr val="dk1"/>
                </a:solidFill>
              </a:rPr>
              <a:t>Biting</a:t>
            </a:r>
            <a:endParaRPr sz="1200">
              <a:solidFill>
                <a:schemeClr val="dk1"/>
              </a:solidFill>
            </a:endParaRPr>
          </a:p>
          <a:p>
            <a:pPr indent="-304800" lvl="1" marL="914400" rtl="0" algn="l">
              <a:lnSpc>
                <a:spcPct val="100000"/>
              </a:lnSpc>
              <a:spcBef>
                <a:spcPts val="1000"/>
              </a:spcBef>
              <a:spcAft>
                <a:spcPts val="1000"/>
              </a:spcAft>
              <a:buClr>
                <a:schemeClr val="dk1"/>
              </a:buClr>
              <a:buSzPts val="1200"/>
              <a:buChar char="-"/>
            </a:pPr>
            <a:r>
              <a:rPr lang="en" sz="1200">
                <a:solidFill>
                  <a:schemeClr val="dk1"/>
                </a:solidFill>
              </a:rPr>
              <a:t>Game Over</a:t>
            </a:r>
            <a:endParaRPr sz="1200">
              <a:solidFill>
                <a:schemeClr val="dk1"/>
              </a:solidFill>
            </a:endParaRPr>
          </a:p>
        </p:txBody>
      </p:sp>
      <p:pic>
        <p:nvPicPr>
          <p:cNvPr id="106" name="Google Shape;106;p19"/>
          <p:cNvPicPr preferRelativeResize="0"/>
          <p:nvPr/>
        </p:nvPicPr>
        <p:blipFill rotWithShape="1">
          <a:blip r:embed="rId3">
            <a:alphaModFix/>
          </a:blip>
          <a:srcRect b="1189" l="0" r="0" t="-1190"/>
          <a:stretch/>
        </p:blipFill>
        <p:spPr>
          <a:xfrm>
            <a:off x="5377800" y="141725"/>
            <a:ext cx="3619999" cy="3817981"/>
          </a:xfrm>
          <a:prstGeom prst="rect">
            <a:avLst/>
          </a:prstGeom>
          <a:noFill/>
          <a:ln>
            <a:noFill/>
          </a:ln>
        </p:spPr>
      </p:pic>
      <p:pic>
        <p:nvPicPr>
          <p:cNvPr id="107" name="Google Shape;107;p19"/>
          <p:cNvPicPr preferRelativeResize="0"/>
          <p:nvPr/>
        </p:nvPicPr>
        <p:blipFill>
          <a:blip r:embed="rId4">
            <a:alphaModFix/>
          </a:blip>
          <a:stretch>
            <a:fillRect/>
          </a:stretch>
        </p:blipFill>
        <p:spPr>
          <a:xfrm>
            <a:off x="356850" y="2484750"/>
            <a:ext cx="3673825" cy="937825"/>
          </a:xfrm>
          <a:prstGeom prst="rect">
            <a:avLst/>
          </a:prstGeom>
          <a:noFill/>
          <a:ln>
            <a:noFill/>
          </a:ln>
        </p:spPr>
      </p:pic>
      <p:pic>
        <p:nvPicPr>
          <p:cNvPr id="108" name="Google Shape;108;p19"/>
          <p:cNvPicPr preferRelativeResize="0"/>
          <p:nvPr/>
        </p:nvPicPr>
        <p:blipFill>
          <a:blip r:embed="rId5">
            <a:alphaModFix/>
          </a:blip>
          <a:stretch>
            <a:fillRect/>
          </a:stretch>
        </p:blipFill>
        <p:spPr>
          <a:xfrm>
            <a:off x="356850" y="3514525"/>
            <a:ext cx="2506201" cy="1398525"/>
          </a:xfrm>
          <a:prstGeom prst="rect">
            <a:avLst/>
          </a:prstGeom>
          <a:noFill/>
          <a:ln>
            <a:noFill/>
          </a:ln>
        </p:spPr>
      </p:pic>
      <p:pic>
        <p:nvPicPr>
          <p:cNvPr id="109" name="Google Shape;109;p19"/>
          <p:cNvPicPr preferRelativeResize="0"/>
          <p:nvPr/>
        </p:nvPicPr>
        <p:blipFill>
          <a:blip r:embed="rId6">
            <a:alphaModFix/>
          </a:blip>
          <a:stretch>
            <a:fillRect/>
          </a:stretch>
        </p:blipFill>
        <p:spPr>
          <a:xfrm>
            <a:off x="3061450" y="3625600"/>
            <a:ext cx="3620000" cy="117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Snakes 🐍: High Score </a:t>
            </a:r>
            <a:endParaRPr/>
          </a:p>
        </p:txBody>
      </p:sp>
      <p:sp>
        <p:nvSpPr>
          <p:cNvPr id="115" name="Google Shape;115;p20"/>
          <p:cNvSpPr txBox="1"/>
          <p:nvPr>
            <p:ph idx="1" type="body"/>
          </p:nvPr>
        </p:nvSpPr>
        <p:spPr>
          <a:xfrm>
            <a:off x="311700" y="1220150"/>
            <a:ext cx="5102400" cy="30918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000"/>
              </a:spcBef>
              <a:spcAft>
                <a:spcPts val="0"/>
              </a:spcAft>
              <a:buClr>
                <a:schemeClr val="dk1"/>
              </a:buClr>
              <a:buSzPts val="1800"/>
              <a:buChar char="-"/>
            </a:pPr>
            <a:r>
              <a:rPr lang="en">
                <a:solidFill>
                  <a:schemeClr val="dk1"/>
                </a:solidFill>
              </a:rPr>
              <a:t>High Score</a:t>
            </a:r>
            <a:endParaRPr>
              <a:solidFill>
                <a:schemeClr val="dk1"/>
              </a:solidFill>
            </a:endParaRPr>
          </a:p>
          <a:p>
            <a:pPr indent="-317500" lvl="1" marL="914400" rtl="0" algn="l">
              <a:lnSpc>
                <a:spcPct val="100000"/>
              </a:lnSpc>
              <a:spcBef>
                <a:spcPts val="1000"/>
              </a:spcBef>
              <a:spcAft>
                <a:spcPts val="0"/>
              </a:spcAft>
              <a:buClr>
                <a:schemeClr val="dk1"/>
              </a:buClr>
              <a:buSzPts val="1400"/>
              <a:buChar char="-"/>
            </a:pPr>
            <a:r>
              <a:rPr lang="en">
                <a:solidFill>
                  <a:schemeClr val="dk1"/>
                </a:solidFill>
              </a:rPr>
              <a:t>score.txt</a:t>
            </a:r>
            <a:endParaRPr>
              <a:solidFill>
                <a:schemeClr val="dk1"/>
              </a:solidFill>
            </a:endParaRPr>
          </a:p>
          <a:p>
            <a:pPr indent="-317500" lvl="1" marL="914400" rtl="0" algn="l">
              <a:lnSpc>
                <a:spcPct val="100000"/>
              </a:lnSpc>
              <a:spcBef>
                <a:spcPts val="1000"/>
              </a:spcBef>
              <a:spcAft>
                <a:spcPts val="0"/>
              </a:spcAft>
              <a:buClr>
                <a:schemeClr val="dk1"/>
              </a:buClr>
              <a:buSzPts val="1400"/>
              <a:buChar char="-"/>
            </a:pPr>
            <a:r>
              <a:rPr lang="en">
                <a:solidFill>
                  <a:schemeClr val="dk1"/>
                </a:solidFill>
              </a:rPr>
              <a:t>Update the first line</a:t>
            </a:r>
            <a:endParaRPr>
              <a:solidFill>
                <a:schemeClr val="dk1"/>
              </a:solidFill>
            </a:endParaRPr>
          </a:p>
          <a:p>
            <a:pPr indent="-317500" lvl="1" marL="914400" rtl="0" algn="l">
              <a:lnSpc>
                <a:spcPct val="100000"/>
              </a:lnSpc>
              <a:spcBef>
                <a:spcPts val="1000"/>
              </a:spcBef>
              <a:spcAft>
                <a:spcPts val="0"/>
              </a:spcAft>
              <a:buClr>
                <a:schemeClr val="dk1"/>
              </a:buClr>
              <a:buSzPts val="1400"/>
              <a:buChar char="-"/>
            </a:pPr>
            <a:r>
              <a:rPr lang="en">
                <a:solidFill>
                  <a:schemeClr val="dk1"/>
                </a:solidFill>
              </a:rPr>
              <a:t>Where Implemented:</a:t>
            </a:r>
            <a:endParaRPr>
              <a:solidFill>
                <a:schemeClr val="dk1"/>
              </a:solidFill>
            </a:endParaRPr>
          </a:p>
          <a:p>
            <a:pPr indent="-317500" lvl="2" marL="1371600" rtl="0" algn="l">
              <a:lnSpc>
                <a:spcPct val="100000"/>
              </a:lnSpc>
              <a:spcBef>
                <a:spcPts val="1000"/>
              </a:spcBef>
              <a:spcAft>
                <a:spcPts val="0"/>
              </a:spcAft>
              <a:buClr>
                <a:schemeClr val="dk1"/>
              </a:buClr>
              <a:buSzPts val="1400"/>
              <a:buChar char="-"/>
            </a:pPr>
            <a:r>
              <a:rPr lang="en">
                <a:solidFill>
                  <a:schemeClr val="dk1"/>
                </a:solidFill>
              </a:rPr>
              <a:t>snake.py</a:t>
            </a:r>
            <a:endParaRPr>
              <a:solidFill>
                <a:schemeClr val="dk1"/>
              </a:solidFill>
            </a:endParaRPr>
          </a:p>
          <a:p>
            <a:pPr indent="-317500" lvl="2" marL="1371600" rtl="0" algn="l">
              <a:lnSpc>
                <a:spcPct val="100000"/>
              </a:lnSpc>
              <a:spcBef>
                <a:spcPts val="1000"/>
              </a:spcBef>
              <a:spcAft>
                <a:spcPts val="0"/>
              </a:spcAft>
              <a:buClr>
                <a:schemeClr val="dk1"/>
              </a:buClr>
              <a:buSzPts val="1400"/>
              <a:buChar char="-"/>
            </a:pPr>
            <a:r>
              <a:rPr lang="en">
                <a:solidFill>
                  <a:schemeClr val="dk1"/>
                </a:solidFill>
              </a:rPr>
              <a:t>chat_server.py</a:t>
            </a:r>
            <a:endParaRPr>
              <a:solidFill>
                <a:schemeClr val="dk1"/>
              </a:solidFill>
            </a:endParaRPr>
          </a:p>
          <a:p>
            <a:pPr indent="-317500" lvl="2" marL="1371600" rtl="0" algn="l">
              <a:lnSpc>
                <a:spcPct val="100000"/>
              </a:lnSpc>
              <a:spcBef>
                <a:spcPts val="1000"/>
              </a:spcBef>
              <a:spcAft>
                <a:spcPts val="0"/>
              </a:spcAft>
              <a:buClr>
                <a:schemeClr val="dk1"/>
              </a:buClr>
              <a:buSzPts val="1400"/>
              <a:buChar char="-"/>
            </a:pPr>
            <a:r>
              <a:rPr lang="en">
                <a:solidFill>
                  <a:schemeClr val="dk1"/>
                </a:solidFill>
              </a:rPr>
              <a:t>Client_state_machine.py</a:t>
            </a:r>
            <a:endParaRPr>
              <a:solidFill>
                <a:schemeClr val="dk1"/>
              </a:solidFill>
            </a:endParaRPr>
          </a:p>
          <a:p>
            <a:pPr indent="-317500" lvl="2" marL="1371600" rtl="0" algn="l">
              <a:lnSpc>
                <a:spcPct val="100000"/>
              </a:lnSpc>
              <a:spcBef>
                <a:spcPts val="1000"/>
              </a:spcBef>
              <a:spcAft>
                <a:spcPts val="1000"/>
              </a:spcAft>
              <a:buClr>
                <a:schemeClr val="dk1"/>
              </a:buClr>
              <a:buSzPts val="1400"/>
              <a:buChar char="-"/>
            </a:pPr>
            <a:r>
              <a:rPr lang="en">
                <a:solidFill>
                  <a:schemeClr val="dk1"/>
                </a:solidFill>
              </a:rPr>
              <a:t>Indexer.py and indexer_good.py</a:t>
            </a:r>
            <a:endParaRPr>
              <a:solidFill>
                <a:schemeClr val="dk1"/>
              </a:solidFill>
            </a:endParaRPr>
          </a:p>
        </p:txBody>
      </p:sp>
      <p:pic>
        <p:nvPicPr>
          <p:cNvPr id="116" name="Google Shape;116;p20"/>
          <p:cNvPicPr preferRelativeResize="0"/>
          <p:nvPr/>
        </p:nvPicPr>
        <p:blipFill>
          <a:blip r:embed="rId3">
            <a:alphaModFix/>
          </a:blip>
          <a:stretch>
            <a:fillRect/>
          </a:stretch>
        </p:blipFill>
        <p:spPr>
          <a:xfrm>
            <a:off x="4776100" y="429402"/>
            <a:ext cx="4139225" cy="4673299"/>
          </a:xfrm>
          <a:prstGeom prst="rect">
            <a:avLst/>
          </a:prstGeom>
          <a:noFill/>
          <a:ln>
            <a:noFill/>
          </a:ln>
        </p:spPr>
      </p:pic>
      <p:sp>
        <p:nvSpPr>
          <p:cNvPr id="117" name="Google Shape;117;p20"/>
          <p:cNvSpPr/>
          <p:nvPr/>
        </p:nvSpPr>
        <p:spPr>
          <a:xfrm>
            <a:off x="5144400" y="3798600"/>
            <a:ext cx="562800" cy="21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436525" y="725275"/>
            <a:ext cx="286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Snakes 🐍: Implementation</a:t>
            </a:r>
            <a:endParaRPr/>
          </a:p>
        </p:txBody>
      </p:sp>
      <p:pic>
        <p:nvPicPr>
          <p:cNvPr id="123" name="Google Shape;123;p21"/>
          <p:cNvPicPr preferRelativeResize="0"/>
          <p:nvPr/>
        </p:nvPicPr>
        <p:blipFill>
          <a:blip r:embed="rId3">
            <a:alphaModFix/>
          </a:blip>
          <a:stretch>
            <a:fillRect/>
          </a:stretch>
        </p:blipFill>
        <p:spPr>
          <a:xfrm>
            <a:off x="222350" y="2375225"/>
            <a:ext cx="3561754" cy="2634925"/>
          </a:xfrm>
          <a:prstGeom prst="rect">
            <a:avLst/>
          </a:prstGeom>
          <a:noFill/>
          <a:ln>
            <a:noFill/>
          </a:ln>
        </p:spPr>
      </p:pic>
      <p:pic>
        <p:nvPicPr>
          <p:cNvPr id="124" name="Google Shape;124;p21"/>
          <p:cNvPicPr preferRelativeResize="0"/>
          <p:nvPr/>
        </p:nvPicPr>
        <p:blipFill>
          <a:blip r:embed="rId4">
            <a:alphaModFix/>
          </a:blip>
          <a:stretch>
            <a:fillRect/>
          </a:stretch>
        </p:blipFill>
        <p:spPr>
          <a:xfrm>
            <a:off x="3870288" y="2862100"/>
            <a:ext cx="5312174" cy="2083825"/>
          </a:xfrm>
          <a:prstGeom prst="rect">
            <a:avLst/>
          </a:prstGeom>
          <a:noFill/>
          <a:ln>
            <a:noFill/>
          </a:ln>
        </p:spPr>
      </p:pic>
      <p:pic>
        <p:nvPicPr>
          <p:cNvPr id="125" name="Google Shape;125;p21"/>
          <p:cNvPicPr preferRelativeResize="0"/>
          <p:nvPr/>
        </p:nvPicPr>
        <p:blipFill>
          <a:blip r:embed="rId5">
            <a:alphaModFix/>
          </a:blip>
          <a:stretch>
            <a:fillRect/>
          </a:stretch>
        </p:blipFill>
        <p:spPr>
          <a:xfrm>
            <a:off x="4572000" y="445025"/>
            <a:ext cx="3908750" cy="2129025"/>
          </a:xfrm>
          <a:prstGeom prst="rect">
            <a:avLst/>
          </a:prstGeom>
          <a:noFill/>
          <a:ln>
            <a:noFill/>
          </a:ln>
        </p:spPr>
      </p:pic>
      <p:sp>
        <p:nvSpPr>
          <p:cNvPr id="126" name="Google Shape;126;p21"/>
          <p:cNvSpPr txBox="1"/>
          <p:nvPr/>
        </p:nvSpPr>
        <p:spPr>
          <a:xfrm>
            <a:off x="222350" y="1988525"/>
            <a:ext cx="28617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Indexer and indexer_good</a:t>
            </a:r>
            <a:endParaRPr sz="1200">
              <a:solidFill>
                <a:schemeClr val="dk1"/>
              </a:solidFill>
            </a:endParaRPr>
          </a:p>
        </p:txBody>
      </p:sp>
      <p:sp>
        <p:nvSpPr>
          <p:cNvPr id="127" name="Google Shape;127;p21"/>
          <p:cNvSpPr txBox="1"/>
          <p:nvPr/>
        </p:nvSpPr>
        <p:spPr>
          <a:xfrm>
            <a:off x="6622725" y="241725"/>
            <a:ext cx="25620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chat_server</a:t>
            </a:r>
            <a:endParaRPr sz="1000">
              <a:solidFill>
                <a:schemeClr val="dk1"/>
              </a:solidFill>
            </a:endParaRPr>
          </a:p>
        </p:txBody>
      </p:sp>
      <p:sp>
        <p:nvSpPr>
          <p:cNvPr id="128" name="Google Shape;128;p21"/>
          <p:cNvSpPr txBox="1"/>
          <p:nvPr/>
        </p:nvSpPr>
        <p:spPr>
          <a:xfrm>
            <a:off x="6516375" y="2484750"/>
            <a:ext cx="31035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client_state_machine</a:t>
            </a:r>
            <a:endParaRPr sz="1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